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63" r:id="rId3"/>
    <p:sldId id="257" r:id="rId4"/>
    <p:sldId id="265" r:id="rId5"/>
    <p:sldId id="258" r:id="rId6"/>
    <p:sldId id="259" r:id="rId7"/>
    <p:sldId id="268" r:id="rId8"/>
    <p:sldId id="269" r:id="rId9"/>
    <p:sldId id="260" r:id="rId10"/>
    <p:sldId id="261" r:id="rId11"/>
    <p:sldId id="262" r:id="rId12"/>
    <p:sldId id="264" r:id="rId13"/>
    <p:sldId id="266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4D8584-0DFB-4F45-8F34-78D6DC39549D}" type="doc">
      <dgm:prSet loTypeId="urn:microsoft.com/office/officeart/2005/8/layout/radial1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6DF6916-2E0E-4014-A230-47A76C59FAAA}">
      <dgm:prSet phldrT="[Text]"/>
      <dgm:spPr/>
      <dgm:t>
        <a:bodyPr/>
        <a:lstStyle/>
        <a:p>
          <a:r>
            <a:rPr lang="en-US" dirty="0"/>
            <a:t>ISMS</a:t>
          </a:r>
        </a:p>
      </dgm:t>
    </dgm:pt>
    <dgm:pt modelId="{F0410DEE-4AE4-4E70-B57D-929035196A8B}" type="parTrans" cxnId="{B3E822B1-90C1-4476-A4A2-EE009D79D5B9}">
      <dgm:prSet/>
      <dgm:spPr/>
      <dgm:t>
        <a:bodyPr/>
        <a:lstStyle/>
        <a:p>
          <a:endParaRPr lang="en-US"/>
        </a:p>
      </dgm:t>
    </dgm:pt>
    <dgm:pt modelId="{A44B90EB-7529-46A8-AE27-9D564DC26079}" type="sibTrans" cxnId="{B3E822B1-90C1-4476-A4A2-EE009D79D5B9}">
      <dgm:prSet/>
      <dgm:spPr/>
      <dgm:t>
        <a:bodyPr/>
        <a:lstStyle/>
        <a:p>
          <a:endParaRPr lang="en-US"/>
        </a:p>
      </dgm:t>
    </dgm:pt>
    <dgm:pt modelId="{2D664E5F-90EE-4149-B080-470272D40BA1}">
      <dgm:prSet phldrT="[Text]"/>
      <dgm:spPr/>
      <dgm:t>
        <a:bodyPr/>
        <a:lstStyle/>
        <a:p>
          <a:r>
            <a:rPr lang="en-US" dirty="0"/>
            <a:t>End-point SOC</a:t>
          </a:r>
        </a:p>
      </dgm:t>
    </dgm:pt>
    <dgm:pt modelId="{F4113ED5-BA6D-4B88-AC47-61F9B0C2E161}" type="parTrans" cxnId="{DEFA64DC-9DFB-4A32-814A-7451BF1CFB50}">
      <dgm:prSet/>
      <dgm:spPr/>
      <dgm:t>
        <a:bodyPr/>
        <a:lstStyle/>
        <a:p>
          <a:endParaRPr lang="en-US"/>
        </a:p>
      </dgm:t>
    </dgm:pt>
    <dgm:pt modelId="{84BBF7C9-BCEB-4160-B90C-1F38F188EF95}" type="sibTrans" cxnId="{DEFA64DC-9DFB-4A32-814A-7451BF1CFB50}">
      <dgm:prSet/>
      <dgm:spPr/>
      <dgm:t>
        <a:bodyPr/>
        <a:lstStyle/>
        <a:p>
          <a:endParaRPr lang="en-US"/>
        </a:p>
      </dgm:t>
    </dgm:pt>
    <dgm:pt modelId="{13F110F0-C09C-4FED-BF4B-B56ACC46DE02}">
      <dgm:prSet phldrT="[Text]"/>
      <dgm:spPr/>
      <dgm:t>
        <a:bodyPr/>
        <a:lstStyle/>
        <a:p>
          <a:r>
            <a:rPr lang="en-US" dirty="0"/>
            <a:t>Perimeter level SOC</a:t>
          </a:r>
        </a:p>
      </dgm:t>
    </dgm:pt>
    <dgm:pt modelId="{EBA3BE16-7D0F-48E8-8930-2212131C2DA8}" type="parTrans" cxnId="{03BCFEF1-181A-4FE5-86FB-467A269F7916}">
      <dgm:prSet/>
      <dgm:spPr/>
      <dgm:t>
        <a:bodyPr/>
        <a:lstStyle/>
        <a:p>
          <a:endParaRPr lang="en-US"/>
        </a:p>
      </dgm:t>
    </dgm:pt>
    <dgm:pt modelId="{32511154-9FB8-4535-8BC1-D743461183A6}" type="sibTrans" cxnId="{03BCFEF1-181A-4FE5-86FB-467A269F7916}">
      <dgm:prSet/>
      <dgm:spPr/>
      <dgm:t>
        <a:bodyPr/>
        <a:lstStyle/>
        <a:p>
          <a:endParaRPr lang="en-US"/>
        </a:p>
      </dgm:t>
    </dgm:pt>
    <dgm:pt modelId="{523658E2-6080-4DF6-B565-5B799CF7FE50}">
      <dgm:prSet phldrT="[Text]"/>
      <dgm:spPr/>
      <dgm:t>
        <a:bodyPr/>
        <a:lstStyle/>
        <a:p>
          <a:r>
            <a:rPr lang="en-US" dirty="0"/>
            <a:t>Data centers SOC</a:t>
          </a:r>
        </a:p>
      </dgm:t>
    </dgm:pt>
    <dgm:pt modelId="{EEEE25C2-491A-4C58-A7DA-1E51A3E7ADBE}" type="parTrans" cxnId="{F6CC5156-2CBC-4CE1-9299-B55803CE31A4}">
      <dgm:prSet/>
      <dgm:spPr/>
      <dgm:t>
        <a:bodyPr/>
        <a:lstStyle/>
        <a:p>
          <a:endParaRPr lang="en-US"/>
        </a:p>
      </dgm:t>
    </dgm:pt>
    <dgm:pt modelId="{5DEF8AAD-124E-413E-9FFF-E54B8C640427}" type="sibTrans" cxnId="{F6CC5156-2CBC-4CE1-9299-B55803CE31A4}">
      <dgm:prSet/>
      <dgm:spPr/>
      <dgm:t>
        <a:bodyPr/>
        <a:lstStyle/>
        <a:p>
          <a:endParaRPr lang="en-US"/>
        </a:p>
      </dgm:t>
    </dgm:pt>
    <dgm:pt modelId="{59B6A03E-0857-494B-9651-4CCCC2CDB241}">
      <dgm:prSet phldrT="[Text]"/>
      <dgm:spPr/>
      <dgm:t>
        <a:bodyPr/>
        <a:lstStyle/>
        <a:p>
          <a:r>
            <a:rPr lang="en-US" dirty="0"/>
            <a:t>Communication SOC</a:t>
          </a:r>
        </a:p>
      </dgm:t>
    </dgm:pt>
    <dgm:pt modelId="{6461559E-8E92-4EAB-8927-96EE88E909B0}" type="parTrans" cxnId="{8C7A9B47-1C14-48E2-8AB6-904DBE9D7A9B}">
      <dgm:prSet/>
      <dgm:spPr/>
      <dgm:t>
        <a:bodyPr/>
        <a:lstStyle/>
        <a:p>
          <a:endParaRPr lang="en-US"/>
        </a:p>
      </dgm:t>
    </dgm:pt>
    <dgm:pt modelId="{22949136-736C-4D13-8DEE-39D1D58D76F1}" type="sibTrans" cxnId="{8C7A9B47-1C14-48E2-8AB6-904DBE9D7A9B}">
      <dgm:prSet/>
      <dgm:spPr/>
      <dgm:t>
        <a:bodyPr/>
        <a:lstStyle/>
        <a:p>
          <a:endParaRPr lang="en-US"/>
        </a:p>
      </dgm:t>
    </dgm:pt>
    <dgm:pt modelId="{13C04A16-C41C-4084-8730-43E06AE6DF4A}" type="pres">
      <dgm:prSet presAssocID="{674D8584-0DFB-4F45-8F34-78D6DC39549D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48F4BC7-EE91-4799-BA94-7CF023E1D730}" type="pres">
      <dgm:prSet presAssocID="{86DF6916-2E0E-4014-A230-47A76C59FAAA}" presName="centerShape" presStyleLbl="node0" presStyleIdx="0" presStyleCnt="1"/>
      <dgm:spPr/>
    </dgm:pt>
    <dgm:pt modelId="{50815467-B963-4999-9D86-B55018019924}" type="pres">
      <dgm:prSet presAssocID="{F4113ED5-BA6D-4B88-AC47-61F9B0C2E161}" presName="Name9" presStyleLbl="parChTrans1D2" presStyleIdx="0" presStyleCnt="4"/>
      <dgm:spPr/>
    </dgm:pt>
    <dgm:pt modelId="{6C3954A1-39A3-4008-B855-117DD6CA65CA}" type="pres">
      <dgm:prSet presAssocID="{F4113ED5-BA6D-4B88-AC47-61F9B0C2E161}" presName="connTx" presStyleLbl="parChTrans1D2" presStyleIdx="0" presStyleCnt="4"/>
      <dgm:spPr/>
    </dgm:pt>
    <dgm:pt modelId="{AA80403E-882F-411B-A5FC-732CEF7931E2}" type="pres">
      <dgm:prSet presAssocID="{2D664E5F-90EE-4149-B080-470272D40BA1}" presName="node" presStyleLbl="node1" presStyleIdx="0" presStyleCnt="4">
        <dgm:presLayoutVars>
          <dgm:bulletEnabled val="1"/>
        </dgm:presLayoutVars>
      </dgm:prSet>
      <dgm:spPr/>
    </dgm:pt>
    <dgm:pt modelId="{1EC9024D-30A5-46AD-9877-65EA1103A2C7}" type="pres">
      <dgm:prSet presAssocID="{EBA3BE16-7D0F-48E8-8930-2212131C2DA8}" presName="Name9" presStyleLbl="parChTrans1D2" presStyleIdx="1" presStyleCnt="4"/>
      <dgm:spPr/>
    </dgm:pt>
    <dgm:pt modelId="{18C468A9-5F45-4366-9493-FCE27D4390EA}" type="pres">
      <dgm:prSet presAssocID="{EBA3BE16-7D0F-48E8-8930-2212131C2DA8}" presName="connTx" presStyleLbl="parChTrans1D2" presStyleIdx="1" presStyleCnt="4"/>
      <dgm:spPr/>
    </dgm:pt>
    <dgm:pt modelId="{9BD6D975-3117-4921-AD01-9E3BF8039EA6}" type="pres">
      <dgm:prSet presAssocID="{13F110F0-C09C-4FED-BF4B-B56ACC46DE02}" presName="node" presStyleLbl="node1" presStyleIdx="1" presStyleCnt="4">
        <dgm:presLayoutVars>
          <dgm:bulletEnabled val="1"/>
        </dgm:presLayoutVars>
      </dgm:prSet>
      <dgm:spPr/>
    </dgm:pt>
    <dgm:pt modelId="{B34578E8-CFF1-496A-8FA1-2DEF3D54F41A}" type="pres">
      <dgm:prSet presAssocID="{EEEE25C2-491A-4C58-A7DA-1E51A3E7ADBE}" presName="Name9" presStyleLbl="parChTrans1D2" presStyleIdx="2" presStyleCnt="4"/>
      <dgm:spPr/>
    </dgm:pt>
    <dgm:pt modelId="{DE555BE8-830C-459C-85C3-B2BDA38989B3}" type="pres">
      <dgm:prSet presAssocID="{EEEE25C2-491A-4C58-A7DA-1E51A3E7ADBE}" presName="connTx" presStyleLbl="parChTrans1D2" presStyleIdx="2" presStyleCnt="4"/>
      <dgm:spPr/>
    </dgm:pt>
    <dgm:pt modelId="{1D9EB189-5DE3-443A-8256-0C55CA41B7A4}" type="pres">
      <dgm:prSet presAssocID="{523658E2-6080-4DF6-B565-5B799CF7FE50}" presName="node" presStyleLbl="node1" presStyleIdx="2" presStyleCnt="4">
        <dgm:presLayoutVars>
          <dgm:bulletEnabled val="1"/>
        </dgm:presLayoutVars>
      </dgm:prSet>
      <dgm:spPr/>
    </dgm:pt>
    <dgm:pt modelId="{7E93D204-51D1-416B-B790-B59695F8A459}" type="pres">
      <dgm:prSet presAssocID="{6461559E-8E92-4EAB-8927-96EE88E909B0}" presName="Name9" presStyleLbl="parChTrans1D2" presStyleIdx="3" presStyleCnt="4"/>
      <dgm:spPr/>
    </dgm:pt>
    <dgm:pt modelId="{A9A7BDD3-47FE-4492-B246-78453E1731BF}" type="pres">
      <dgm:prSet presAssocID="{6461559E-8E92-4EAB-8927-96EE88E909B0}" presName="connTx" presStyleLbl="parChTrans1D2" presStyleIdx="3" presStyleCnt="4"/>
      <dgm:spPr/>
    </dgm:pt>
    <dgm:pt modelId="{127B31A7-0AAD-4397-987D-CAEECEF46430}" type="pres">
      <dgm:prSet presAssocID="{59B6A03E-0857-494B-9651-4CCCC2CDB241}" presName="node" presStyleLbl="node1" presStyleIdx="3" presStyleCnt="4">
        <dgm:presLayoutVars>
          <dgm:bulletEnabled val="1"/>
        </dgm:presLayoutVars>
      </dgm:prSet>
      <dgm:spPr/>
    </dgm:pt>
  </dgm:ptLst>
  <dgm:cxnLst>
    <dgm:cxn modelId="{AAC60128-A156-4853-A67B-3222113CDFCB}" type="presOf" srcId="{F4113ED5-BA6D-4B88-AC47-61F9B0C2E161}" destId="{50815467-B963-4999-9D86-B55018019924}" srcOrd="0" destOrd="0" presId="urn:microsoft.com/office/officeart/2005/8/layout/radial1"/>
    <dgm:cxn modelId="{8C7A9B47-1C14-48E2-8AB6-904DBE9D7A9B}" srcId="{86DF6916-2E0E-4014-A230-47A76C59FAAA}" destId="{59B6A03E-0857-494B-9651-4CCCC2CDB241}" srcOrd="3" destOrd="0" parTransId="{6461559E-8E92-4EAB-8927-96EE88E909B0}" sibTransId="{22949136-736C-4D13-8DEE-39D1D58D76F1}"/>
    <dgm:cxn modelId="{A417EA55-C09D-4816-BECD-169D21414380}" type="presOf" srcId="{59B6A03E-0857-494B-9651-4CCCC2CDB241}" destId="{127B31A7-0AAD-4397-987D-CAEECEF46430}" srcOrd="0" destOrd="0" presId="urn:microsoft.com/office/officeart/2005/8/layout/radial1"/>
    <dgm:cxn modelId="{F6CC5156-2CBC-4CE1-9299-B55803CE31A4}" srcId="{86DF6916-2E0E-4014-A230-47A76C59FAAA}" destId="{523658E2-6080-4DF6-B565-5B799CF7FE50}" srcOrd="2" destOrd="0" parTransId="{EEEE25C2-491A-4C58-A7DA-1E51A3E7ADBE}" sibTransId="{5DEF8AAD-124E-413E-9FFF-E54B8C640427}"/>
    <dgm:cxn modelId="{2313D957-EBB5-4EC1-A88F-7EFE3924FC0A}" type="presOf" srcId="{674D8584-0DFB-4F45-8F34-78D6DC39549D}" destId="{13C04A16-C41C-4084-8730-43E06AE6DF4A}" srcOrd="0" destOrd="0" presId="urn:microsoft.com/office/officeart/2005/8/layout/radial1"/>
    <dgm:cxn modelId="{A395365A-F43D-47CF-8C0C-037D0819670F}" type="presOf" srcId="{F4113ED5-BA6D-4B88-AC47-61F9B0C2E161}" destId="{6C3954A1-39A3-4008-B855-117DD6CA65CA}" srcOrd="1" destOrd="0" presId="urn:microsoft.com/office/officeart/2005/8/layout/radial1"/>
    <dgm:cxn modelId="{B6E45160-E91E-47C0-82F5-6420B5DDD8AF}" type="presOf" srcId="{EEEE25C2-491A-4C58-A7DA-1E51A3E7ADBE}" destId="{B34578E8-CFF1-496A-8FA1-2DEF3D54F41A}" srcOrd="0" destOrd="0" presId="urn:microsoft.com/office/officeart/2005/8/layout/radial1"/>
    <dgm:cxn modelId="{179A6266-D28D-41F9-B946-C2E4DAF23FBA}" type="presOf" srcId="{6461559E-8E92-4EAB-8927-96EE88E909B0}" destId="{A9A7BDD3-47FE-4492-B246-78453E1731BF}" srcOrd="1" destOrd="0" presId="urn:microsoft.com/office/officeart/2005/8/layout/radial1"/>
    <dgm:cxn modelId="{A29F7584-0272-424D-A94B-685A5EFADB6A}" type="presOf" srcId="{EEEE25C2-491A-4C58-A7DA-1E51A3E7ADBE}" destId="{DE555BE8-830C-459C-85C3-B2BDA38989B3}" srcOrd="1" destOrd="0" presId="urn:microsoft.com/office/officeart/2005/8/layout/radial1"/>
    <dgm:cxn modelId="{99D8B296-FAE5-4D6E-9D50-2F0E3AB00313}" type="presOf" srcId="{13F110F0-C09C-4FED-BF4B-B56ACC46DE02}" destId="{9BD6D975-3117-4921-AD01-9E3BF8039EA6}" srcOrd="0" destOrd="0" presId="urn:microsoft.com/office/officeart/2005/8/layout/radial1"/>
    <dgm:cxn modelId="{9CD797AC-F840-4174-9F52-953E332A8498}" type="presOf" srcId="{EBA3BE16-7D0F-48E8-8930-2212131C2DA8}" destId="{18C468A9-5F45-4366-9493-FCE27D4390EA}" srcOrd="1" destOrd="0" presId="urn:microsoft.com/office/officeart/2005/8/layout/radial1"/>
    <dgm:cxn modelId="{B3E822B1-90C1-4476-A4A2-EE009D79D5B9}" srcId="{674D8584-0DFB-4F45-8F34-78D6DC39549D}" destId="{86DF6916-2E0E-4014-A230-47A76C59FAAA}" srcOrd="0" destOrd="0" parTransId="{F0410DEE-4AE4-4E70-B57D-929035196A8B}" sibTransId="{A44B90EB-7529-46A8-AE27-9D564DC26079}"/>
    <dgm:cxn modelId="{B3AB8CB6-57E5-44F3-8ED4-D26AA5A042FF}" type="presOf" srcId="{6461559E-8E92-4EAB-8927-96EE88E909B0}" destId="{7E93D204-51D1-416B-B790-B59695F8A459}" srcOrd="0" destOrd="0" presId="urn:microsoft.com/office/officeart/2005/8/layout/radial1"/>
    <dgm:cxn modelId="{69882FC0-8CCA-4AF0-8E50-3A245146E1B5}" type="presOf" srcId="{86DF6916-2E0E-4014-A230-47A76C59FAAA}" destId="{748F4BC7-EE91-4799-BA94-7CF023E1D730}" srcOrd="0" destOrd="0" presId="urn:microsoft.com/office/officeart/2005/8/layout/radial1"/>
    <dgm:cxn modelId="{DC7C03C4-74FF-4BC3-8AB6-0919C156BF5C}" type="presOf" srcId="{EBA3BE16-7D0F-48E8-8930-2212131C2DA8}" destId="{1EC9024D-30A5-46AD-9877-65EA1103A2C7}" srcOrd="0" destOrd="0" presId="urn:microsoft.com/office/officeart/2005/8/layout/radial1"/>
    <dgm:cxn modelId="{5B3847D5-BF75-4058-8A65-873FE31D50D0}" type="presOf" srcId="{2D664E5F-90EE-4149-B080-470272D40BA1}" destId="{AA80403E-882F-411B-A5FC-732CEF7931E2}" srcOrd="0" destOrd="0" presId="urn:microsoft.com/office/officeart/2005/8/layout/radial1"/>
    <dgm:cxn modelId="{DEFA64DC-9DFB-4A32-814A-7451BF1CFB50}" srcId="{86DF6916-2E0E-4014-A230-47A76C59FAAA}" destId="{2D664E5F-90EE-4149-B080-470272D40BA1}" srcOrd="0" destOrd="0" parTransId="{F4113ED5-BA6D-4B88-AC47-61F9B0C2E161}" sibTransId="{84BBF7C9-BCEB-4160-B90C-1F38F188EF95}"/>
    <dgm:cxn modelId="{45BB43E2-CFD5-4C0C-941C-FB8D8DE0EABE}" type="presOf" srcId="{523658E2-6080-4DF6-B565-5B799CF7FE50}" destId="{1D9EB189-5DE3-443A-8256-0C55CA41B7A4}" srcOrd="0" destOrd="0" presId="urn:microsoft.com/office/officeart/2005/8/layout/radial1"/>
    <dgm:cxn modelId="{03BCFEF1-181A-4FE5-86FB-467A269F7916}" srcId="{86DF6916-2E0E-4014-A230-47A76C59FAAA}" destId="{13F110F0-C09C-4FED-BF4B-B56ACC46DE02}" srcOrd="1" destOrd="0" parTransId="{EBA3BE16-7D0F-48E8-8930-2212131C2DA8}" sibTransId="{32511154-9FB8-4535-8BC1-D743461183A6}"/>
    <dgm:cxn modelId="{F878C435-FDCC-4E51-9605-203A19A0FE68}" type="presParOf" srcId="{13C04A16-C41C-4084-8730-43E06AE6DF4A}" destId="{748F4BC7-EE91-4799-BA94-7CF023E1D730}" srcOrd="0" destOrd="0" presId="urn:microsoft.com/office/officeart/2005/8/layout/radial1"/>
    <dgm:cxn modelId="{985274E9-4993-4C13-8610-0F2D40068693}" type="presParOf" srcId="{13C04A16-C41C-4084-8730-43E06AE6DF4A}" destId="{50815467-B963-4999-9D86-B55018019924}" srcOrd="1" destOrd="0" presId="urn:microsoft.com/office/officeart/2005/8/layout/radial1"/>
    <dgm:cxn modelId="{AAD3D20C-EA59-42A5-8DE3-9EF804E59535}" type="presParOf" srcId="{50815467-B963-4999-9D86-B55018019924}" destId="{6C3954A1-39A3-4008-B855-117DD6CA65CA}" srcOrd="0" destOrd="0" presId="urn:microsoft.com/office/officeart/2005/8/layout/radial1"/>
    <dgm:cxn modelId="{2C5BBC8B-BDBC-4777-AF4A-05C30DE53F9C}" type="presParOf" srcId="{13C04A16-C41C-4084-8730-43E06AE6DF4A}" destId="{AA80403E-882F-411B-A5FC-732CEF7931E2}" srcOrd="2" destOrd="0" presId="urn:microsoft.com/office/officeart/2005/8/layout/radial1"/>
    <dgm:cxn modelId="{E96DCB5B-98BC-4CB7-9695-8EE6C9A994A1}" type="presParOf" srcId="{13C04A16-C41C-4084-8730-43E06AE6DF4A}" destId="{1EC9024D-30A5-46AD-9877-65EA1103A2C7}" srcOrd="3" destOrd="0" presId="urn:microsoft.com/office/officeart/2005/8/layout/radial1"/>
    <dgm:cxn modelId="{A00737C2-C268-4603-BCF7-56B41DAD3429}" type="presParOf" srcId="{1EC9024D-30A5-46AD-9877-65EA1103A2C7}" destId="{18C468A9-5F45-4366-9493-FCE27D4390EA}" srcOrd="0" destOrd="0" presId="urn:microsoft.com/office/officeart/2005/8/layout/radial1"/>
    <dgm:cxn modelId="{9FA80D91-6D1A-49F0-872D-FDC520B65AB3}" type="presParOf" srcId="{13C04A16-C41C-4084-8730-43E06AE6DF4A}" destId="{9BD6D975-3117-4921-AD01-9E3BF8039EA6}" srcOrd="4" destOrd="0" presId="urn:microsoft.com/office/officeart/2005/8/layout/radial1"/>
    <dgm:cxn modelId="{7B598C9C-152D-4B1E-ACD1-C909E32F98B6}" type="presParOf" srcId="{13C04A16-C41C-4084-8730-43E06AE6DF4A}" destId="{B34578E8-CFF1-496A-8FA1-2DEF3D54F41A}" srcOrd="5" destOrd="0" presId="urn:microsoft.com/office/officeart/2005/8/layout/radial1"/>
    <dgm:cxn modelId="{8AC94440-ADAE-4667-A96A-A5D6061C9F39}" type="presParOf" srcId="{B34578E8-CFF1-496A-8FA1-2DEF3D54F41A}" destId="{DE555BE8-830C-459C-85C3-B2BDA38989B3}" srcOrd="0" destOrd="0" presId="urn:microsoft.com/office/officeart/2005/8/layout/radial1"/>
    <dgm:cxn modelId="{DDE5CCB3-CF21-4B46-BCBA-20C03648DA29}" type="presParOf" srcId="{13C04A16-C41C-4084-8730-43E06AE6DF4A}" destId="{1D9EB189-5DE3-443A-8256-0C55CA41B7A4}" srcOrd="6" destOrd="0" presId="urn:microsoft.com/office/officeart/2005/8/layout/radial1"/>
    <dgm:cxn modelId="{B78018B4-236D-407F-BF0C-697072DAC265}" type="presParOf" srcId="{13C04A16-C41C-4084-8730-43E06AE6DF4A}" destId="{7E93D204-51D1-416B-B790-B59695F8A459}" srcOrd="7" destOrd="0" presId="urn:microsoft.com/office/officeart/2005/8/layout/radial1"/>
    <dgm:cxn modelId="{0537CBC8-C9B3-455B-8874-C066235F990B}" type="presParOf" srcId="{7E93D204-51D1-416B-B790-B59695F8A459}" destId="{A9A7BDD3-47FE-4492-B246-78453E1731BF}" srcOrd="0" destOrd="0" presId="urn:microsoft.com/office/officeart/2005/8/layout/radial1"/>
    <dgm:cxn modelId="{6FD7EA65-6B04-450A-9E16-A2ED61EEE680}" type="presParOf" srcId="{13C04A16-C41C-4084-8730-43E06AE6DF4A}" destId="{127B31A7-0AAD-4397-987D-CAEECEF46430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8F4BC7-EE91-4799-BA94-7CF023E1D730}">
      <dsp:nvSpPr>
        <dsp:cNvPr id="0" name=""/>
        <dsp:cNvSpPr/>
      </dsp:nvSpPr>
      <dsp:spPr>
        <a:xfrm>
          <a:off x="2461412" y="1343812"/>
          <a:ext cx="1020774" cy="10207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ISMS</a:t>
          </a:r>
        </a:p>
      </dsp:txBody>
      <dsp:txXfrm>
        <a:off x="2610901" y="1493301"/>
        <a:ext cx="721796" cy="721796"/>
      </dsp:txXfrm>
    </dsp:sp>
    <dsp:sp modelId="{50815467-B963-4999-9D86-B55018019924}">
      <dsp:nvSpPr>
        <dsp:cNvPr id="0" name=""/>
        <dsp:cNvSpPr/>
      </dsp:nvSpPr>
      <dsp:spPr>
        <a:xfrm rot="16200000">
          <a:off x="2817460" y="1174016"/>
          <a:ext cx="308678" cy="30913"/>
        </a:xfrm>
        <a:custGeom>
          <a:avLst/>
          <a:gdLst/>
          <a:ahLst/>
          <a:cxnLst/>
          <a:rect l="0" t="0" r="0" b="0"/>
          <a:pathLst>
            <a:path>
              <a:moveTo>
                <a:pt x="0" y="15456"/>
              </a:moveTo>
              <a:lnTo>
                <a:pt x="308678" y="15456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964083" y="1181756"/>
        <a:ext cx="15433" cy="15433"/>
      </dsp:txXfrm>
    </dsp:sp>
    <dsp:sp modelId="{AA80403E-882F-411B-A5FC-732CEF7931E2}">
      <dsp:nvSpPr>
        <dsp:cNvPr id="0" name=""/>
        <dsp:cNvSpPr/>
      </dsp:nvSpPr>
      <dsp:spPr>
        <a:xfrm>
          <a:off x="2461412" y="14360"/>
          <a:ext cx="1020774" cy="102077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End-point SOC</a:t>
          </a:r>
        </a:p>
      </dsp:txBody>
      <dsp:txXfrm>
        <a:off x="2610901" y="163849"/>
        <a:ext cx="721796" cy="721796"/>
      </dsp:txXfrm>
    </dsp:sp>
    <dsp:sp modelId="{1EC9024D-30A5-46AD-9877-65EA1103A2C7}">
      <dsp:nvSpPr>
        <dsp:cNvPr id="0" name=""/>
        <dsp:cNvSpPr/>
      </dsp:nvSpPr>
      <dsp:spPr>
        <a:xfrm>
          <a:off x="3482187" y="1838743"/>
          <a:ext cx="308678" cy="30913"/>
        </a:xfrm>
        <a:custGeom>
          <a:avLst/>
          <a:gdLst/>
          <a:ahLst/>
          <a:cxnLst/>
          <a:rect l="0" t="0" r="0" b="0"/>
          <a:pathLst>
            <a:path>
              <a:moveTo>
                <a:pt x="0" y="15456"/>
              </a:moveTo>
              <a:lnTo>
                <a:pt x="308678" y="15456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628809" y="1846483"/>
        <a:ext cx="15433" cy="15433"/>
      </dsp:txXfrm>
    </dsp:sp>
    <dsp:sp modelId="{9BD6D975-3117-4921-AD01-9E3BF8039EA6}">
      <dsp:nvSpPr>
        <dsp:cNvPr id="0" name=""/>
        <dsp:cNvSpPr/>
      </dsp:nvSpPr>
      <dsp:spPr>
        <a:xfrm>
          <a:off x="3790865" y="1343812"/>
          <a:ext cx="1020774" cy="1020774"/>
        </a:xfrm>
        <a:prstGeom prst="ellipse">
          <a:avLst/>
        </a:prstGeom>
        <a:solidFill>
          <a:schemeClr val="accent2">
            <a:hueOff val="3612454"/>
            <a:satOff val="-22352"/>
            <a:lumOff val="-281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Perimeter level SOC</a:t>
          </a:r>
        </a:p>
      </dsp:txBody>
      <dsp:txXfrm>
        <a:off x="3940354" y="1493301"/>
        <a:ext cx="721796" cy="721796"/>
      </dsp:txXfrm>
    </dsp:sp>
    <dsp:sp modelId="{B34578E8-CFF1-496A-8FA1-2DEF3D54F41A}">
      <dsp:nvSpPr>
        <dsp:cNvPr id="0" name=""/>
        <dsp:cNvSpPr/>
      </dsp:nvSpPr>
      <dsp:spPr>
        <a:xfrm rot="5400000">
          <a:off x="2817460" y="2503469"/>
          <a:ext cx="308678" cy="30913"/>
        </a:xfrm>
        <a:custGeom>
          <a:avLst/>
          <a:gdLst/>
          <a:ahLst/>
          <a:cxnLst/>
          <a:rect l="0" t="0" r="0" b="0"/>
          <a:pathLst>
            <a:path>
              <a:moveTo>
                <a:pt x="0" y="15456"/>
              </a:moveTo>
              <a:lnTo>
                <a:pt x="308678" y="15456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964083" y="2511209"/>
        <a:ext cx="15433" cy="15433"/>
      </dsp:txXfrm>
    </dsp:sp>
    <dsp:sp modelId="{1D9EB189-5DE3-443A-8256-0C55CA41B7A4}">
      <dsp:nvSpPr>
        <dsp:cNvPr id="0" name=""/>
        <dsp:cNvSpPr/>
      </dsp:nvSpPr>
      <dsp:spPr>
        <a:xfrm>
          <a:off x="2461412" y="2673265"/>
          <a:ext cx="1020774" cy="1020774"/>
        </a:xfrm>
        <a:prstGeom prst="ellipse">
          <a:avLst/>
        </a:prstGeom>
        <a:solidFill>
          <a:schemeClr val="accent2">
            <a:hueOff val="7224909"/>
            <a:satOff val="-44704"/>
            <a:lumOff val="-562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Data centers SOC</a:t>
          </a:r>
        </a:p>
      </dsp:txBody>
      <dsp:txXfrm>
        <a:off x="2610901" y="2822754"/>
        <a:ext cx="721796" cy="721796"/>
      </dsp:txXfrm>
    </dsp:sp>
    <dsp:sp modelId="{7E93D204-51D1-416B-B790-B59695F8A459}">
      <dsp:nvSpPr>
        <dsp:cNvPr id="0" name=""/>
        <dsp:cNvSpPr/>
      </dsp:nvSpPr>
      <dsp:spPr>
        <a:xfrm rot="10800000">
          <a:off x="2152734" y="1838743"/>
          <a:ext cx="308678" cy="30913"/>
        </a:xfrm>
        <a:custGeom>
          <a:avLst/>
          <a:gdLst/>
          <a:ahLst/>
          <a:cxnLst/>
          <a:rect l="0" t="0" r="0" b="0"/>
          <a:pathLst>
            <a:path>
              <a:moveTo>
                <a:pt x="0" y="15456"/>
              </a:moveTo>
              <a:lnTo>
                <a:pt x="308678" y="15456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2299356" y="1846483"/>
        <a:ext cx="15433" cy="15433"/>
      </dsp:txXfrm>
    </dsp:sp>
    <dsp:sp modelId="{127B31A7-0AAD-4397-987D-CAEECEF46430}">
      <dsp:nvSpPr>
        <dsp:cNvPr id="0" name=""/>
        <dsp:cNvSpPr/>
      </dsp:nvSpPr>
      <dsp:spPr>
        <a:xfrm>
          <a:off x="1131960" y="1343812"/>
          <a:ext cx="1020774" cy="1020774"/>
        </a:xfrm>
        <a:prstGeom prst="ellipse">
          <a:avLst/>
        </a:prstGeom>
        <a:solidFill>
          <a:schemeClr val="accent2">
            <a:hueOff val="10837363"/>
            <a:satOff val="-67056"/>
            <a:lumOff val="-843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Communication SOC</a:t>
          </a:r>
        </a:p>
      </dsp:txBody>
      <dsp:txXfrm>
        <a:off x="1281449" y="1493301"/>
        <a:ext cx="721796" cy="7217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D1D014-9E9D-4C20-92AA-723A77ED3183}" type="datetimeFigureOut">
              <a:rPr lang="en-US" smtClean="0"/>
              <a:t>9/23/18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2834A1-8C87-4458-8888-9D7F5AE89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67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Databricks</a:t>
            </a:r>
            <a:r>
              <a:rPr lang="en-US" baseline="0" dirty="0"/>
              <a:t> on Microsoft Azure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2834A1-8C87-4458-8888-9D7F5AE894A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625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https://azure.microsoft.com/en-us/support/legal/sla/databricks/v1_0/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2834A1-8C87-4458-8888-9D7F5AE894A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221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787A18B3-2CF1-4E4D-935F-D422F5C1E51E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7677615" cy="88094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942457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E5219-EDA7-4F6C-A4E6-979B0A70EFE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l">
              <a:defRPr sz="4800"/>
            </a:lvl1pPr>
          </a:lstStyle>
          <a:p>
            <a:br>
              <a:rPr lang="en-US" dirty="0"/>
            </a:br>
            <a:r>
              <a:rPr lang="en-US" dirty="0"/>
              <a:t>Session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F011B2-41F1-4711-B53B-6B47499A890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400" b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Speaker name</a:t>
            </a:r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87A18B3-2CF1-4E4D-935F-D422F5C1E51E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7677615" cy="88094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628620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CE08A15-F5FC-459F-AC25-43BCF01D7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304" y="1053378"/>
            <a:ext cx="8871358" cy="5134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3A53C8-B51C-4932-A157-764889CD3F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543" y="1"/>
            <a:ext cx="7449424" cy="906011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3432162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CE08A15-F5FC-459F-AC25-43BCF01D7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304" y="1053379"/>
            <a:ext cx="8871358" cy="21344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3A53C8-B51C-4932-A157-764889CD3F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5836" y="1"/>
            <a:ext cx="7443131" cy="86868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2712318-C126-4FB1-ADBC-77C1AA8FAE6B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59936" y="3923812"/>
            <a:ext cx="8871358" cy="21344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6390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E5219-EDA7-4F6C-A4E6-979B0A70EFE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US" dirty="0"/>
            </a:br>
            <a:r>
              <a:rPr lang="en-US" dirty="0"/>
              <a:t>Edit Master text styles</a:t>
            </a:r>
            <a:br>
              <a:rPr lang="en-US" dirty="0"/>
            </a:b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F011B2-41F1-4711-B53B-6B47499A890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400" b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87A18B3-2CF1-4E4D-935F-D422F5C1E51E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7677615" cy="88094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681625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75118-EB45-4B33-87ED-FD3CE7C9FC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112521"/>
            <a:ext cx="3886200" cy="506444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9F54E0-88BB-4835-B145-42B315885D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112521"/>
            <a:ext cx="3886200" cy="506444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7320869-0145-4A2C-AF40-23B4B08659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543" y="1"/>
            <a:ext cx="7449424" cy="880946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7807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9E0AC379-402F-4372-B8F7-8E75627C6697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906011"/>
          </a:xfrm>
          <a:prstGeom prst="rect">
            <a:avLst/>
          </a:prstGeom>
          <a:solidFill>
            <a:srgbClr val="5F8097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4AB2D67-6CE4-4348-A980-50E5E63B358D}"/>
              </a:ext>
            </a:extLst>
          </p:cNvPr>
          <p:cNvSpPr txBox="1">
            <a:spLocks/>
          </p:cNvSpPr>
          <p:nvPr/>
        </p:nvSpPr>
        <p:spPr>
          <a:xfrm>
            <a:off x="-1" y="6374674"/>
            <a:ext cx="9144001" cy="483326"/>
          </a:xfrm>
          <a:prstGeom prst="rect">
            <a:avLst/>
          </a:prstGeom>
          <a:solidFill>
            <a:srgbClr val="5F8097"/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3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/>
              <a:t>© MIS Training Institute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74E5DA-23D8-4FFE-94D7-D53DC85CB2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675" y="1"/>
            <a:ext cx="1581325" cy="904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603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artner.com/document/3889969?ref=lib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cloudsecurityalliance.org/media/press-releases/csa-releases-top-threats-to-cloud-computing-deep-dive/" TargetMode="Externa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iff"/><Relationship Id="rId3" Type="http://schemas.openxmlformats.org/officeDocument/2006/relationships/image" Target="../media/image4.tiff"/><Relationship Id="rId7" Type="http://schemas.openxmlformats.org/officeDocument/2006/relationships/image" Target="../media/image8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10" Type="http://schemas.openxmlformats.org/officeDocument/2006/relationships/hyperlink" Target="https://azure.microsoft.com/en-us/services/databricks/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s://databricks.com/databricks-enterprise-security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hyperlink" Target="https://cybersymbiosis.com/" TargetMode="External"/><Relationship Id="rId7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twitter.com/ViktorPolic" TargetMode="External"/><Relationship Id="rId5" Type="http://schemas.openxmlformats.org/officeDocument/2006/relationships/hyperlink" Target="https://ch.linkedin.com/in/viktor-polic-891a1a145" TargetMode="External"/><Relationship Id="rId4" Type="http://schemas.openxmlformats.org/officeDocument/2006/relationships/hyperlink" Target="mailto:vpolic@cybersymbiosis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chnology_Tomorrows_Cloud.jpg">
            <a:extLst>
              <a:ext uri="{FF2B5EF4-FFF2-40B4-BE49-F238E27FC236}">
                <a16:creationId xmlns:a16="http://schemas.microsoft.com/office/drawing/2014/main" id="{4F703962-7A45-5D4A-9193-6228036F9E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4" r="1176"/>
          <a:stretch/>
        </p:blipFill>
        <p:spPr>
          <a:xfrm>
            <a:off x="-2677" y="838201"/>
            <a:ext cx="9146677" cy="5562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28600"/>
            <a:ext cx="8610600" cy="1828800"/>
          </a:xfrm>
        </p:spPr>
        <p:txBody>
          <a:bodyPr/>
          <a:lstStyle/>
          <a:p>
            <a:r>
              <a:rPr lang="en-US" sz="40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Risks and Benefits of Migrating a Security Operations Center to the Cloud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4745039"/>
            <a:ext cx="6858000" cy="1655762"/>
          </a:xfrm>
        </p:spPr>
        <p:txBody>
          <a:bodyPr/>
          <a:lstStyle/>
          <a:p>
            <a:r>
              <a:rPr lang="en-US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Dr. Viktor Polic</a:t>
            </a:r>
          </a:p>
          <a:p>
            <a:r>
              <a:rPr lang="en-US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CISO, International </a:t>
            </a:r>
            <a:r>
              <a:rPr lang="en-US" sz="2800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Labour</a:t>
            </a:r>
            <a:r>
              <a:rPr lang="en-US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Organization</a:t>
            </a:r>
          </a:p>
          <a:p>
            <a:r>
              <a:rPr lang="en-US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Adjunct faculty, Webster University Geneva</a:t>
            </a:r>
          </a:p>
        </p:txBody>
      </p:sp>
    </p:spTree>
    <p:extLst>
      <p:ext uri="{BB962C8B-B14F-4D97-AF65-F5344CB8AC3E}">
        <p14:creationId xmlns:p14="http://schemas.microsoft.com/office/powerpoint/2010/main" val="2560502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91C2157-9D15-D44B-B536-77A2BBC5A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en-US" dirty="0"/>
          </a:p>
          <a:p>
            <a:pPr algn="just"/>
            <a:endParaRPr lang="en-US" dirty="0"/>
          </a:p>
          <a:p>
            <a:pPr algn="just"/>
            <a:endParaRPr lang="en-US" dirty="0"/>
          </a:p>
          <a:p>
            <a:pPr algn="just"/>
            <a:endParaRPr lang="en-US" dirty="0"/>
          </a:p>
          <a:p>
            <a:pPr algn="just"/>
            <a:r>
              <a:rPr lang="en-US" sz="3200" dirty="0"/>
              <a:t>The views expressed herein are those of the author and do not necessarily reflect the views of the International </a:t>
            </a:r>
            <a:r>
              <a:rPr lang="en-US" sz="3200" dirty="0" err="1"/>
              <a:t>Labour</a:t>
            </a:r>
            <a:r>
              <a:rPr lang="en-US" sz="3200" dirty="0"/>
              <a:t> Organization.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B4B414-A575-3546-BB03-7A25FCFA6C0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Disclaimer</a:t>
            </a:r>
          </a:p>
        </p:txBody>
      </p:sp>
    </p:spTree>
    <p:extLst>
      <p:ext uri="{BB962C8B-B14F-4D97-AF65-F5344CB8AC3E}">
        <p14:creationId xmlns:p14="http://schemas.microsoft.com/office/powerpoint/2010/main" val="1145622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many SOCs your organization has?</a:t>
            </a:r>
          </a:p>
          <a:p>
            <a:r>
              <a:rPr lang="en-US" dirty="0"/>
              <a:t>How are they coordinated?</a:t>
            </a:r>
          </a:p>
          <a:p>
            <a:r>
              <a:rPr lang="en-US" dirty="0"/>
              <a:t>What are data exchange requirements?</a:t>
            </a:r>
          </a:p>
          <a:p>
            <a:r>
              <a:rPr lang="en-US" dirty="0"/>
              <a:t>Is this linked to log management system?</a:t>
            </a:r>
          </a:p>
          <a:p>
            <a:r>
              <a:rPr lang="en-US" dirty="0"/>
              <a:t>Are they managed SOCs?</a:t>
            </a:r>
          </a:p>
          <a:p>
            <a:r>
              <a:rPr lang="en-US" dirty="0"/>
              <a:t>Where are they?</a:t>
            </a:r>
          </a:p>
          <a:p>
            <a:r>
              <a:rPr lang="en-US" dirty="0"/>
              <a:t>How big is your security team?</a:t>
            </a:r>
          </a:p>
          <a:p>
            <a:r>
              <a:rPr lang="en-US" dirty="0"/>
              <a:t>Can you quickly find skilled people?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Business case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088614315"/>
              </p:ext>
            </p:extLst>
          </p:nvPr>
        </p:nvGraphicFramePr>
        <p:xfrm>
          <a:off x="4114800" y="1752600"/>
          <a:ext cx="5943600" cy="370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09515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EF2BC33-8E94-E741-ADEE-ACD2EA3E1B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“By 2022, 50% of all SOCs will transform into modern SOCs with integrated incident response, threat intelligence and threat hunting capabilities, up from less than 10% in 2015.”</a:t>
            </a:r>
          </a:p>
          <a:p>
            <a:pPr marL="457200" indent="-457200">
              <a:buFontTx/>
              <a:buChar char="-"/>
            </a:pPr>
            <a:r>
              <a:rPr lang="en-US" dirty="0"/>
              <a:t>Gartner</a:t>
            </a:r>
          </a:p>
          <a:p>
            <a:endParaRPr lang="en-US" dirty="0"/>
          </a:p>
          <a:p>
            <a:r>
              <a:rPr lang="en-US" dirty="0"/>
              <a:t>Gartner defines a SOC characteristically as both a team, often operating in round-the-clock shifts to provide 24/7 coverage, and a physical/virtual facility dedicated and organized to help predict, prevent, detect, assess and respond to security threats and incidents.</a:t>
            </a:r>
          </a:p>
          <a:p>
            <a:r>
              <a:rPr lang="en-US" sz="1200" dirty="0">
                <a:hlinkClick r:id="rId2"/>
              </a:rPr>
              <a:t>https://www.gartner.com/document/3889969?ref=lib</a:t>
            </a:r>
            <a:endParaRPr lang="en-US" sz="1200" dirty="0"/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7C25EC-6033-BB43-A6AD-767025EC89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Market analysis</a:t>
            </a:r>
          </a:p>
        </p:txBody>
      </p:sp>
    </p:spTree>
    <p:extLst>
      <p:ext uri="{BB962C8B-B14F-4D97-AF65-F5344CB8AC3E}">
        <p14:creationId xmlns:p14="http://schemas.microsoft.com/office/powerpoint/2010/main" val="3543354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case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8059833"/>
              </p:ext>
            </p:extLst>
          </p:nvPr>
        </p:nvGraphicFramePr>
        <p:xfrm>
          <a:off x="3276600" y="1143000"/>
          <a:ext cx="56388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Platform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Time to acquire and setup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On-premise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40 cores, 512GB 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months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Cloud 35 cores, 360GB 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 min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2400" y="1143000"/>
            <a:ext cx="2895600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Reducing infrastructure and platform administration overhead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2400" y="2772728"/>
            <a:ext cx="2895600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Increasing data processing capacity while maintaining recurrent expenditure levels and reducing capital expenditures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1034644"/>
              </p:ext>
            </p:extLst>
          </p:nvPr>
        </p:nvGraphicFramePr>
        <p:xfrm>
          <a:off x="3276600" y="2667000"/>
          <a:ext cx="56388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Cloud cluster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Spin up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Data transformation 3 servers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5-6 min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Machine</a:t>
                      </a:r>
                      <a:r>
                        <a:rPr lang="en-US" sz="1800" baseline="0" dirty="0"/>
                        <a:t> learning 3 servers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5-6 min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52400" y="4572000"/>
            <a:ext cx="2895600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Optimization facilitates managed services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4149"/>
              </p:ext>
            </p:extLst>
          </p:nvPr>
        </p:nvGraphicFramePr>
        <p:xfrm>
          <a:off x="3276600" y="4156611"/>
          <a:ext cx="56388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Unified software solution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Managed, platform optimized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Data streaming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Data transformation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Data storage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Data presentation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4200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case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" y="1034534"/>
            <a:ext cx="289560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Increasing availability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0481671"/>
              </p:ext>
            </p:extLst>
          </p:nvPr>
        </p:nvGraphicFramePr>
        <p:xfrm>
          <a:off x="3429000" y="1034534"/>
          <a:ext cx="56388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Streaming analytics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Monthly</a:t>
                      </a:r>
                      <a:r>
                        <a:rPr lang="en-US" baseline="0" dirty="0"/>
                        <a:t> uptime SLA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On premise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99.5% (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3h 39m 8.7s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Cloud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99.95% (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21m 54.9s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1466336"/>
              </p:ext>
            </p:extLst>
          </p:nvPr>
        </p:nvGraphicFramePr>
        <p:xfrm>
          <a:off x="3429000" y="2177534"/>
          <a:ext cx="5638800" cy="110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22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Disaster</a:t>
                      </a:r>
                      <a:r>
                        <a:rPr lang="en-US" baseline="0" dirty="0"/>
                        <a:t> recovery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On premise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Local redundancy, Backup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Cloud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Redundant data center sync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389467" y="3320534"/>
            <a:ext cx="2895600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Implementing data segregation for security purposes (integrity of audit logs)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8051587"/>
              </p:ext>
            </p:extLst>
          </p:nvPr>
        </p:nvGraphicFramePr>
        <p:xfrm>
          <a:off x="3429000" y="3396734"/>
          <a:ext cx="5638800" cy="110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22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Segregation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On premise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Logical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Cloud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Physical and logical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381000" y="4615934"/>
            <a:ext cx="2895600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Unified security management 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8786472"/>
              </p:ext>
            </p:extLst>
          </p:nvPr>
        </p:nvGraphicFramePr>
        <p:xfrm>
          <a:off x="3429000" y="4573925"/>
          <a:ext cx="5638800" cy="174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22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Access control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Code control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Workspace access control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Compute control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Cluster and jobs access control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Programming control (API)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Personal access control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9898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A3E1334-DD42-3C47-ABFF-C1AE08E269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FontTx/>
              <a:buChar char="-"/>
            </a:pPr>
            <a:r>
              <a:rPr lang="en-US" sz="2400" dirty="0"/>
              <a:t>Internal UN system CISO peer network publishes guidelines for risk mitigation related to the Use of Cloud Computing </a:t>
            </a:r>
          </a:p>
          <a:p>
            <a:pPr marL="342900" indent="-342900">
              <a:buFontTx/>
              <a:buChar char="-"/>
            </a:pPr>
            <a:r>
              <a:rPr lang="en-US" sz="2400" dirty="0"/>
              <a:t>Each UN agency performs it’s own analysis within the internal risk governance framework</a:t>
            </a:r>
          </a:p>
          <a:p>
            <a:pPr marL="342900" indent="-342900">
              <a:buFontTx/>
              <a:buChar char="-"/>
            </a:pPr>
            <a:r>
              <a:rPr lang="en-US" sz="2400" dirty="0"/>
              <a:t>Main risk areas identified:</a:t>
            </a:r>
          </a:p>
          <a:p>
            <a:pPr marL="1028700" lvl="1" indent="-342900">
              <a:buFontTx/>
              <a:buChar char="-"/>
            </a:pPr>
            <a:r>
              <a:rPr lang="en-US" sz="2000" dirty="0"/>
              <a:t>ICT Governance</a:t>
            </a:r>
          </a:p>
          <a:p>
            <a:pPr marL="1028700" lvl="1" indent="-342900">
              <a:buFontTx/>
              <a:buChar char="-"/>
            </a:pPr>
            <a:r>
              <a:rPr lang="en-US" sz="2000" dirty="0"/>
              <a:t>Cloud Service Provider personnel </a:t>
            </a:r>
          </a:p>
          <a:p>
            <a:pPr marL="1028700" lvl="1" indent="-342900">
              <a:buFontTx/>
              <a:buChar char="-"/>
            </a:pPr>
            <a:r>
              <a:rPr lang="en-US" sz="2000" dirty="0"/>
              <a:t>Application architecture and operational security</a:t>
            </a:r>
          </a:p>
          <a:p>
            <a:pPr marL="1028700" lvl="1" indent="-342900">
              <a:buFontTx/>
              <a:buChar char="-"/>
            </a:pPr>
            <a:r>
              <a:rPr lang="en-US" sz="2000" dirty="0"/>
              <a:t>Data center operations</a:t>
            </a:r>
          </a:p>
          <a:p>
            <a:pPr marL="1028700" lvl="1" indent="-342900">
              <a:buFontTx/>
              <a:buChar char="-"/>
            </a:pPr>
            <a:r>
              <a:rPr lang="en-US" sz="2000" dirty="0"/>
              <a:t>Application security</a:t>
            </a:r>
          </a:p>
          <a:p>
            <a:pPr marL="1028700" lvl="1" indent="-342900">
              <a:buFontTx/>
              <a:buChar char="-"/>
            </a:pPr>
            <a:r>
              <a:rPr lang="en-US" sz="2000" dirty="0"/>
              <a:t>Identity and access management</a:t>
            </a:r>
          </a:p>
          <a:p>
            <a:pPr marL="1028700" lvl="1" indent="-342900">
              <a:buFontTx/>
              <a:buChar char="-"/>
            </a:pPr>
            <a:r>
              <a:rPr lang="en-US" sz="2000" dirty="0"/>
              <a:t>Investigations and forensics</a:t>
            </a:r>
          </a:p>
          <a:p>
            <a:pPr marL="1028700" lvl="1" indent="-342900">
              <a:buFontTx/>
              <a:buChar char="-"/>
            </a:pPr>
            <a:r>
              <a:rPr lang="en-US" sz="2000" dirty="0"/>
              <a:t>Compliance</a:t>
            </a:r>
          </a:p>
          <a:p>
            <a:pPr marL="1028700" lvl="1" indent="-342900">
              <a:buFontTx/>
              <a:buChar char="-"/>
            </a:pPr>
            <a:r>
              <a:rPr lang="en-US" sz="2000" dirty="0"/>
              <a:t>Data protection and privacy (including exit strategy)</a:t>
            </a:r>
          </a:p>
          <a:p>
            <a:pPr marL="1028700" lvl="1" indent="-342900">
              <a:buFontTx/>
              <a:buChar char="-"/>
            </a:pPr>
            <a:r>
              <a:rPr lang="en-US" sz="2000" dirty="0"/>
              <a:t>Business continuity and disaster recovery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6B4717-7B01-FA4D-9773-69A61D4F13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Risk analysis</a:t>
            </a:r>
          </a:p>
        </p:txBody>
      </p:sp>
    </p:spTree>
    <p:extLst>
      <p:ext uri="{BB962C8B-B14F-4D97-AF65-F5344CB8AC3E}">
        <p14:creationId xmlns:p14="http://schemas.microsoft.com/office/powerpoint/2010/main" val="721637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D510F77-A6B5-6749-AF29-99929BB013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Cloud Security Alliance Top Threats to Cloud Computing: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Data breaches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Insufficient identity, credential and access management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Insecure interfaces and APIs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System vulnerabilities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Account hijacking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Malicious insiders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Advanced Persistent Threats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Data loss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Insufficient due diligence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Abuse and nefarious use of Cloud Services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Denial of service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Shared technology vulnerabilities </a:t>
            </a:r>
          </a:p>
          <a:p>
            <a:r>
              <a:rPr lang="en-US" sz="1700" dirty="0">
                <a:hlinkClick r:id="rId2"/>
              </a:rPr>
              <a:t>https://cloudsecurityalliance.org/media/press-releases/csa-releases-top-threats-to-cloud-computing-deep-dive/</a:t>
            </a:r>
            <a:endParaRPr lang="en-US" sz="1700" dirty="0"/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63439-1AF2-0B40-9442-6A4B8970DC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Risk analysis</a:t>
            </a:r>
          </a:p>
        </p:txBody>
      </p:sp>
    </p:spTree>
    <p:extLst>
      <p:ext uri="{BB962C8B-B14F-4D97-AF65-F5344CB8AC3E}">
        <p14:creationId xmlns:p14="http://schemas.microsoft.com/office/powerpoint/2010/main" val="2924342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Data protection: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Will not disclose to a third party without a waiver and without notifying the customer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Will flag data ownership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Protection of privileges and immunities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Data deletion or return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Data will not be transferred outside the major regions specified by the customer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Confidentiality clauses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Subcontracting is restricted to customers approvals and the same contractual clauses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Risk mitigation – contractual clauses</a:t>
            </a:r>
          </a:p>
        </p:txBody>
      </p:sp>
    </p:spTree>
    <p:extLst>
      <p:ext uri="{BB962C8B-B14F-4D97-AF65-F5344CB8AC3E}">
        <p14:creationId xmlns:p14="http://schemas.microsoft.com/office/powerpoint/2010/main" val="1740767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Risk assessment performed before processing the customer data or launching the core platform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Detailed asset inventory of all media with customer data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Printing and external storage restrictions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Personnel security training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Physical and environmental security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Disaster recovery reviews every 6 months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Data restoration is logged with individual responsibility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Malicious software protection is included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All data beyond boundaries is encrypted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Access is logged and the customer receives logs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Risk mitigation – contractual clauses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376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Access control aligned with ISO/IEC 27002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Incident response coordinated with the customer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Business continuity coordinated with the customer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ISO/IEC 27001 conformity audited annually and the customer may obtain the copy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Other compliance that apply:</a:t>
            </a:r>
          </a:p>
          <a:p>
            <a:pPr marL="1143000" lvl="1" indent="-457200"/>
            <a:r>
              <a:rPr lang="en-US" dirty="0"/>
              <a:t>SOC 2 Type 2</a:t>
            </a:r>
          </a:p>
          <a:p>
            <a:pPr marL="1143000" lvl="1" indent="-457200"/>
            <a:r>
              <a:rPr lang="en-US" dirty="0"/>
              <a:t>ISO 27018</a:t>
            </a:r>
          </a:p>
          <a:p>
            <a:pPr marL="1143000" lvl="1" indent="-457200"/>
            <a:r>
              <a:rPr lang="en-US" dirty="0"/>
              <a:t>HIPPAA</a:t>
            </a:r>
          </a:p>
          <a:p>
            <a:pPr marL="1143000" lvl="1" indent="-457200"/>
            <a:r>
              <a:rPr lang="en-US" dirty="0"/>
              <a:t>GDPR</a:t>
            </a:r>
          </a:p>
          <a:p>
            <a:pPr marL="1143000" lvl="1" indent="-457200"/>
            <a:r>
              <a:rPr lang="en-US" dirty="0"/>
              <a:t>Cloud Security Alliance STAR Gold award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Risk mitigation – contractual clauses</a:t>
            </a:r>
          </a:p>
        </p:txBody>
      </p:sp>
    </p:spTree>
    <p:extLst>
      <p:ext uri="{BB962C8B-B14F-4D97-AF65-F5344CB8AC3E}">
        <p14:creationId xmlns:p14="http://schemas.microsoft.com/office/powerpoint/2010/main" val="1294943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BECE48A-7030-C44F-968E-35E986EAE8A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58629" y="4690611"/>
            <a:ext cx="2019300" cy="115582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AF62C4-F109-1342-AE77-85423F4408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878316"/>
            <a:ext cx="3886200" cy="5519853"/>
          </a:xfrm>
        </p:spPr>
        <p:txBody>
          <a:bodyPr/>
          <a:lstStyle/>
          <a:p>
            <a:r>
              <a:rPr lang="en-US" sz="1400" dirty="0"/>
              <a:t>Defense in Depth managed service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400" dirty="0"/>
              <a:t>Physical security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400" dirty="0"/>
              <a:t>Access controls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400" dirty="0"/>
              <a:t>Logging and monitoring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400" dirty="0"/>
              <a:t>Host hardening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400" dirty="0"/>
              <a:t>Patching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400" dirty="0"/>
              <a:t>Vulnerability scanning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400" dirty="0"/>
              <a:t>SDLC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400" dirty="0"/>
              <a:t>Penetration testing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400" dirty="0"/>
              <a:t>Risk modeling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400" dirty="0"/>
              <a:t>SSO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400" dirty="0"/>
              <a:t>RBAC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400" dirty="0"/>
              <a:t>Audit logs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400" dirty="0"/>
              <a:t>Data encryption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400" dirty="0"/>
              <a:t>Data governance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400" dirty="0"/>
              <a:t>Backups (data and systems)</a:t>
            </a:r>
          </a:p>
          <a:p>
            <a:endParaRPr lang="en-US" sz="1000" dirty="0"/>
          </a:p>
          <a:p>
            <a:endParaRPr lang="en-US" sz="16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2EE6A72-B48A-474F-915E-8AE5F5D5A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Unified solution and security controls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5CD803-C5E5-994C-ADF1-EC52CD681D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4382" y="951416"/>
            <a:ext cx="2907992" cy="1664507"/>
          </a:xfrm>
          <a:prstGeom prst="rect">
            <a:avLst/>
          </a:prstGeom>
        </p:spPr>
      </p:pic>
      <p:pic>
        <p:nvPicPr>
          <p:cNvPr id="1026" name="Picture 2" descr="Image result for kafka">
            <a:extLst>
              <a:ext uri="{FF2B5EF4-FFF2-40B4-BE49-F238E27FC236}">
                <a16:creationId xmlns:a16="http://schemas.microsoft.com/office/drawing/2014/main" id="{0F25DA87-F32F-A64F-9341-BF8C8508C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346" y="2014810"/>
            <a:ext cx="2666063" cy="791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spark.apache.org/images/spark-logo-trademark.png">
            <a:extLst>
              <a:ext uri="{FF2B5EF4-FFF2-40B4-BE49-F238E27FC236}">
                <a16:creationId xmlns:a16="http://schemas.microsoft.com/office/drawing/2014/main" id="{C09BA89E-9829-AD4F-9280-F3CCBEEAB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33" y="2806196"/>
            <a:ext cx="2101088" cy="111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azure blob">
            <a:extLst>
              <a:ext uri="{FF2B5EF4-FFF2-40B4-BE49-F238E27FC236}">
                <a16:creationId xmlns:a16="http://schemas.microsoft.com/office/drawing/2014/main" id="{1289BBDE-8AD0-C34C-B760-CCDEA36FD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025" y="4131193"/>
            <a:ext cx="2279650" cy="556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18BDDC-8DCC-AD4C-9141-0F915EA601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260" y="2507353"/>
            <a:ext cx="1243085" cy="12430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9488A95-88D5-3A42-853E-EE84DF9D4A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624" y="3723920"/>
            <a:ext cx="1856574" cy="6071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2D1EFC1-5588-5847-AC0B-3E1FAD085079}"/>
              </a:ext>
            </a:extLst>
          </p:cNvPr>
          <p:cNvSpPr txBox="1"/>
          <p:nvPr/>
        </p:nvSpPr>
        <p:spPr>
          <a:xfrm>
            <a:off x="119543" y="989447"/>
            <a:ext cx="3165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Cloud SOC solution architecture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FA1111-29FF-AA44-B927-46DE0349AF25}"/>
              </a:ext>
            </a:extLst>
          </p:cNvPr>
          <p:cNvSpPr txBox="1"/>
          <p:nvPr/>
        </p:nvSpPr>
        <p:spPr>
          <a:xfrm>
            <a:off x="4724400" y="5943600"/>
            <a:ext cx="36629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hlinkClick r:id="rId9"/>
              </a:rPr>
              <a:t>https://databricks.com/databricks-enterprise-security</a:t>
            </a:r>
            <a:endParaRPr lang="en-US" sz="1200" dirty="0"/>
          </a:p>
          <a:p>
            <a:r>
              <a:rPr lang="en-US" sz="1200" dirty="0">
                <a:hlinkClick r:id="rId10"/>
              </a:rPr>
              <a:t>https://azure.microsoft.com/en-us/services/databricks/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1556973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7C8E1C4-6D5A-4F48-AC7C-4EF746FBD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Hybrid layered SOC benefits the most in the Cloud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Dynamic provisioning is leveraged for scalability required for data streaming, storage, and processing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Unified management and security for infrastructure, platforms and software reduces administration overhead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Managed integration and optimization facilitates leveraging new technologies such as machine learning, advanced data analytics and visualization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Full time security staff can focus on security governance, risk intelligence, compliance, information assurance and incident response coordination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97920F-4BF8-C347-8200-71030388CF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3399110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1E2C9DC-7D21-F744-8419-E994244C2A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8200"/>
            <a:ext cx="9144000" cy="5562600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25AB40-6986-2F4A-9AFE-A234E5DEEB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Q &amp; A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2C38C22-E6F4-4143-8CC5-E8B054FFAC5B}"/>
              </a:ext>
            </a:extLst>
          </p:cNvPr>
          <p:cNvSpPr txBox="1">
            <a:spLocks/>
          </p:cNvSpPr>
          <p:nvPr/>
        </p:nvSpPr>
        <p:spPr>
          <a:xfrm>
            <a:off x="3838262" y="2133600"/>
            <a:ext cx="5305738" cy="1676400"/>
          </a:xfrm>
          <a:prstGeom prst="rect">
            <a:avLst/>
          </a:prstGeom>
          <a:solidFill>
            <a:schemeClr val="bg2">
              <a:alpha val="77000"/>
            </a:schemeClr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rgbClr val="0070C0"/>
                </a:solidFill>
                <a:hlinkClick r:id="rId3"/>
              </a:rPr>
              <a:t>https://cybersymbiosis.com/</a:t>
            </a:r>
            <a:endParaRPr lang="en-US" sz="1800" dirty="0">
              <a:solidFill>
                <a:srgbClr val="0070C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solidFill>
                  <a:srgbClr val="0070C0"/>
                </a:solidFill>
                <a:hlinkClick r:id="rId4"/>
              </a:rPr>
              <a:t>vpolic@cybersymbiosis.com</a:t>
            </a:r>
            <a:endParaRPr lang="en-US" sz="1800" dirty="0">
              <a:solidFill>
                <a:srgbClr val="0070C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solidFill>
                  <a:srgbClr val="0070C0"/>
                </a:solidFill>
              </a:rPr>
              <a:t>       </a:t>
            </a:r>
            <a:r>
              <a:rPr lang="en-US" sz="1800" dirty="0">
                <a:solidFill>
                  <a:srgbClr val="0070C0"/>
                </a:solidFill>
                <a:hlinkClick r:id="rId5"/>
              </a:rPr>
              <a:t>https://ch.linkedin.com/in/viktor-polic-891a1a145</a:t>
            </a:r>
            <a:endParaRPr lang="en-US" sz="1800" dirty="0">
              <a:solidFill>
                <a:srgbClr val="0070C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solidFill>
                  <a:srgbClr val="0070C0"/>
                </a:solidFill>
              </a:rPr>
              <a:t>       </a:t>
            </a:r>
            <a:r>
              <a:rPr lang="en-US" sz="1800" dirty="0">
                <a:solidFill>
                  <a:srgbClr val="0070C0"/>
                </a:solidFill>
                <a:hlinkClick r:id="rId6"/>
              </a:rPr>
              <a:t>https://twitter.com/</a:t>
            </a:r>
            <a:r>
              <a:rPr lang="en-US" sz="1800">
                <a:solidFill>
                  <a:srgbClr val="0070C0"/>
                </a:solidFill>
                <a:hlinkClick r:id="rId6"/>
              </a:rPr>
              <a:t>ViktorPolic</a:t>
            </a:r>
            <a:endParaRPr lang="en-US" sz="1800">
              <a:solidFill>
                <a:srgbClr val="0070C0"/>
              </a:solidFill>
            </a:endParaRP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3A6FA9BB-416F-C846-983D-20E9CC7E64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399" y="3243918"/>
            <a:ext cx="346472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 descr="Image result for linkedin logo">
            <a:extLst>
              <a:ext uri="{FF2B5EF4-FFF2-40B4-BE49-F238E27FC236}">
                <a16:creationId xmlns:a16="http://schemas.microsoft.com/office/drawing/2014/main" id="{427A47D0-AE59-484D-B4D3-B4563AF1E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262" y="2881968"/>
            <a:ext cx="361950" cy="3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7107141"/>
      </p:ext>
    </p:extLst>
  </p:cSld>
  <p:clrMapOvr>
    <a:masterClrMapping/>
  </p:clrMapOvr>
</p:sld>
</file>

<file path=ppt/theme/theme1.xml><?xml version="1.0" encoding="utf-8"?>
<a:theme xmlns:a="http://schemas.openxmlformats.org/drawingml/2006/main" name="CISO Europe Slide Templat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657D8E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CISO Europe Slide Template</Template>
  <TotalTime>350</TotalTime>
  <Words>911</Words>
  <Application>Microsoft Macintosh PowerPoint</Application>
  <PresentationFormat>On-screen Show (4:3)</PresentationFormat>
  <Paragraphs>180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CISO Europe Slide Template</vt:lpstr>
      <vt:lpstr>Risks and Benefits of Migrating a Security Operations Center to the Cloud</vt:lpstr>
      <vt:lpstr>PowerPoint Presentation</vt:lpstr>
      <vt:lpstr>PowerPoint Presentation</vt:lpstr>
      <vt:lpstr>PowerPoint Presentation</vt:lpstr>
      <vt:lpstr>Business case</vt:lpstr>
      <vt:lpstr>Business case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Unified solution and security controls</vt:lpstr>
      <vt:lpstr>PowerPoint Presentation</vt:lpstr>
      <vt:lpstr>PowerPoint Presentation</vt:lpstr>
    </vt:vector>
  </TitlesOfParts>
  <Company>ILO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Risks and Benefits of Migrating a Security Operations Center to the Cloud</dc:title>
  <dc:creator>polic</dc:creator>
  <cp:lastModifiedBy>Microsoft Office User</cp:lastModifiedBy>
  <cp:revision>40</cp:revision>
  <dcterms:created xsi:type="dcterms:W3CDTF">2018-09-21T13:07:57Z</dcterms:created>
  <dcterms:modified xsi:type="dcterms:W3CDTF">2018-09-23T06:45:57Z</dcterms:modified>
</cp:coreProperties>
</file>